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5"/>
  </p:sldMasterIdLst>
  <p:notesMasterIdLst>
    <p:notesMasterId r:id="rId17"/>
  </p:notesMasterIdLst>
  <p:sldIdLst>
    <p:sldId id="256" r:id="rId6"/>
    <p:sldId id="318" r:id="rId7"/>
    <p:sldId id="259" r:id="rId8"/>
    <p:sldId id="263" r:id="rId9"/>
    <p:sldId id="283" r:id="rId10"/>
    <p:sldId id="284" r:id="rId11"/>
    <p:sldId id="285" r:id="rId12"/>
    <p:sldId id="286" r:id="rId13"/>
    <p:sldId id="322" r:id="rId14"/>
    <p:sldId id="325" r:id="rId15"/>
    <p:sldId id="337"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854" autoAdjust="0"/>
    <p:restoredTop sz="94782" autoAdjust="0"/>
  </p:normalViewPr>
  <p:slideViewPr>
    <p:cSldViewPr>
      <p:cViewPr varScale="1">
        <p:scale>
          <a:sx n="108" d="100"/>
          <a:sy n="108"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6656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655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656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656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6656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Times New Roman" pitchFamily="18" charset="0"/>
              </a:defRPr>
            </a:lvl1pPr>
          </a:lstStyle>
          <a:p>
            <a:pPr>
              <a:defRPr/>
            </a:pPr>
            <a:fld id="{F6BC3F66-E4DC-4A19-8DFC-5C5DF8729111}" type="slidenum">
              <a:rPr lang="en-US"/>
              <a:pPr>
                <a:defRPr/>
              </a:pPr>
              <a:t>‹#›</a:t>
            </a:fld>
            <a:endParaRPr lang="en-US"/>
          </a:p>
        </p:txBody>
      </p:sp>
    </p:spTree>
    <p:extLst>
      <p:ext uri="{BB962C8B-B14F-4D97-AF65-F5344CB8AC3E}">
        <p14:creationId xmlns:p14="http://schemas.microsoft.com/office/powerpoint/2010/main" val="5846935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D67EB907-3D71-44D0-AE5F-61198C784CB0}" type="slidenum">
              <a:rPr lang="en-US" smtClean="0"/>
              <a:pPr/>
              <a:t>1</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9532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F3C4180-A566-44AF-8CFB-61B6B4D301E6}" type="slidenum">
              <a:rPr lang="en-US" smtClean="0"/>
              <a:pPr/>
              <a:t>3</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6777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3A2F1568-F5BB-4B43-BFA2-17E6B5D34257}" type="slidenum">
              <a:rPr lang="en-US" smtClean="0"/>
              <a:pPr/>
              <a:t>4</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94125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90974695-C8A2-4CD7-9F76-6B765AE5CC72}" type="slidenum">
              <a:rPr lang="en-US" smtClean="0"/>
              <a:pPr/>
              <a:t>5</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79238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02E8E01B-986B-462D-8E2C-90349BB1DACA}" type="slidenum">
              <a:rPr lang="en-US" smtClean="0"/>
              <a:pPr/>
              <a:t>6</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581665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B577884-60E8-412F-8043-F0CBFC6F0325}" type="slidenum">
              <a:rPr lang="en-US" smtClean="0"/>
              <a:pPr/>
              <a:t>7</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62563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7535A3A3-63B7-47E9-8DE6-82411B37788F}" type="slidenum">
              <a:rPr lang="en-US" smtClean="0"/>
              <a:pPr/>
              <a:t>8</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6152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50F6F7AB-8088-4B96-BC59-4D92749B7561}" type="slidenum">
              <a:rPr lang="en-US" smtClean="0"/>
              <a:pPr>
                <a:defRPr/>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40072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79929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137716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1179249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2939416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811941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3774433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F0800DB-A6C0-4595-9FD3-C762EF1F2F75}" type="slidenum">
              <a:rPr lang="en-US" smtClean="0"/>
              <a:pPr>
                <a:defRPr/>
              </a:pPr>
              <a:t>‹#›</a:t>
            </a:fld>
            <a:endParaRPr lang="en-US"/>
          </a:p>
        </p:txBody>
      </p:sp>
    </p:spTree>
    <p:extLst>
      <p:ext uri="{BB962C8B-B14F-4D97-AF65-F5344CB8AC3E}">
        <p14:creationId xmlns:p14="http://schemas.microsoft.com/office/powerpoint/2010/main" val="1243693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F8BA46-5045-49AC-93F6-D8580C07B9F3}" type="slidenum">
              <a:rPr lang="en-US" smtClean="0"/>
              <a:pPr>
                <a:defRPr/>
              </a:pPr>
              <a:t>‹#›</a:t>
            </a:fld>
            <a:endParaRPr lang="en-US"/>
          </a:p>
        </p:txBody>
      </p:sp>
    </p:spTree>
    <p:extLst>
      <p:ext uri="{BB962C8B-B14F-4D97-AF65-F5344CB8AC3E}">
        <p14:creationId xmlns:p14="http://schemas.microsoft.com/office/powerpoint/2010/main" val="418823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57F1E4F-1CFF-5643-939E-217C01CDF565}" type="slidenum">
              <a:rPr lang="en-US" dirty="0"/>
              <a:pPr/>
              <a:t>‹#›</a:t>
            </a:fld>
            <a:endParaRPr lang="en-US" dirty="0"/>
          </a:p>
        </p:txBody>
      </p:sp>
      <p:pic>
        <p:nvPicPr>
          <p:cNvPr id="7" name="Picture 8">
            <a:extLst>
              <a:ext uri="{FF2B5EF4-FFF2-40B4-BE49-F238E27FC236}">
                <a16:creationId xmlns:a16="http://schemas.microsoft.com/office/drawing/2014/main" id="{80675613-2A0F-1BD9-3D64-7521E4F30E6A}"/>
              </a:ext>
            </a:extLst>
          </p:cNvPr>
          <p:cNvPicPr>
            <a:picLocks noChangeAspect="1"/>
          </p:cNvPicPr>
          <p:nvPr userDrawn="1"/>
        </p:nvPicPr>
        <p:blipFill>
          <a:blip r:embed="rId2" cstate="print"/>
          <a:srcRect/>
          <a:stretch>
            <a:fillRect/>
          </a:stretch>
        </p:blipFill>
        <p:spPr bwMode="auto">
          <a:xfrm>
            <a:off x="5791200" y="5667375"/>
            <a:ext cx="3238500" cy="1114425"/>
          </a:xfrm>
          <a:prstGeom prst="rect">
            <a:avLst/>
          </a:prstGeom>
          <a:noFill/>
          <a:ln w="9525">
            <a:noFill/>
            <a:miter lim="800000"/>
            <a:headEnd/>
            <a:tailEnd/>
          </a:ln>
        </p:spPr>
      </p:pic>
    </p:spTree>
    <p:extLst>
      <p:ext uri="{BB962C8B-B14F-4D97-AF65-F5344CB8AC3E}">
        <p14:creationId xmlns:p14="http://schemas.microsoft.com/office/powerpoint/2010/main" val="215396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D5B20B20-3CBE-4BCB-9BD0-EA2E8A5F21A7}" type="slidenum">
              <a:rPr lang="en-US" smtClean="0"/>
              <a:pPr>
                <a:defRPr/>
              </a:pPr>
              <a:t>‹#›</a:t>
            </a:fld>
            <a:endParaRPr lang="en-US"/>
          </a:p>
        </p:txBody>
      </p:sp>
    </p:spTree>
    <p:extLst>
      <p:ext uri="{BB962C8B-B14F-4D97-AF65-F5344CB8AC3E}">
        <p14:creationId xmlns:p14="http://schemas.microsoft.com/office/powerpoint/2010/main" val="2086826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D09F8F2-F26A-46CE-A54E-67B1436D21E2}" type="slidenum">
              <a:rPr lang="en-US" smtClean="0"/>
              <a:pPr>
                <a:defRPr/>
              </a:pPr>
              <a:t>‹#›</a:t>
            </a:fld>
            <a:endParaRPr lang="en-US"/>
          </a:p>
        </p:txBody>
      </p:sp>
    </p:spTree>
    <p:extLst>
      <p:ext uri="{BB962C8B-B14F-4D97-AF65-F5344CB8AC3E}">
        <p14:creationId xmlns:p14="http://schemas.microsoft.com/office/powerpoint/2010/main" val="96513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1C59A1A-4E36-4BC8-B9A9-87B7E33055C3}" type="slidenum">
              <a:rPr lang="en-US" smtClean="0"/>
              <a:pPr>
                <a:defRPr/>
              </a:pPr>
              <a:t>‹#›</a:t>
            </a:fld>
            <a:endParaRPr lang="en-US"/>
          </a:p>
        </p:txBody>
      </p:sp>
    </p:spTree>
    <p:extLst>
      <p:ext uri="{BB962C8B-B14F-4D97-AF65-F5344CB8AC3E}">
        <p14:creationId xmlns:p14="http://schemas.microsoft.com/office/powerpoint/2010/main" val="290276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6AA07A1-1D85-46A7-A24E-AB88AE4DC459}" type="slidenum">
              <a:rPr lang="en-US" smtClean="0"/>
              <a:pPr>
                <a:defRPr/>
              </a:pPr>
              <a:t>‹#›</a:t>
            </a:fld>
            <a:endParaRPr lang="en-US"/>
          </a:p>
        </p:txBody>
      </p:sp>
    </p:spTree>
    <p:extLst>
      <p:ext uri="{BB962C8B-B14F-4D97-AF65-F5344CB8AC3E}">
        <p14:creationId xmlns:p14="http://schemas.microsoft.com/office/powerpoint/2010/main" val="185791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05FC6D5-7B07-4C9C-91BF-DBAD187EFB62}" type="slidenum">
              <a:rPr lang="en-US" smtClean="0"/>
              <a:pPr>
                <a:defRPr/>
              </a:pPr>
              <a:t>‹#›</a:t>
            </a:fld>
            <a:endParaRPr lang="en-US"/>
          </a:p>
        </p:txBody>
      </p:sp>
    </p:spTree>
    <p:extLst>
      <p:ext uri="{BB962C8B-B14F-4D97-AF65-F5344CB8AC3E}">
        <p14:creationId xmlns:p14="http://schemas.microsoft.com/office/powerpoint/2010/main" val="186036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D089194-FEA0-4C30-A659-13C48BEDB4F1}" type="slidenum">
              <a:rPr lang="en-US" smtClean="0"/>
              <a:pPr>
                <a:defRPr/>
              </a:pPr>
              <a:t>‹#›</a:t>
            </a:fld>
            <a:endParaRPr lang="en-US"/>
          </a:p>
        </p:txBody>
      </p:sp>
    </p:spTree>
    <p:extLst>
      <p:ext uri="{BB962C8B-B14F-4D97-AF65-F5344CB8AC3E}">
        <p14:creationId xmlns:p14="http://schemas.microsoft.com/office/powerpoint/2010/main" val="143247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97484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5772AC4D-1C65-42CC-A2C5-A4BEDC89B162}" type="slidenum">
              <a:rPr lang="en-US" smtClean="0"/>
              <a:pPr>
                <a:defRPr/>
              </a:pPr>
              <a:t>‹#›</a:t>
            </a:fld>
            <a:endParaRPr lang="en-US"/>
          </a:p>
        </p:txBody>
      </p:sp>
    </p:spTree>
    <p:extLst>
      <p:ext uri="{BB962C8B-B14F-4D97-AF65-F5344CB8AC3E}">
        <p14:creationId xmlns:p14="http://schemas.microsoft.com/office/powerpoint/2010/main" val="3560895718"/>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hyperlink" Target="mailto:IDbadgegroup@echd.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056" name="Group 2055">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057"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058"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59"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060"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61"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62"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2064" name="Rectangle 2063">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6" name="Group 2065">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894654" y="0"/>
            <a:ext cx="3761187" cy="6862763"/>
            <a:chOff x="2928938" y="-4763"/>
            <a:chExt cx="5014912" cy="6862763"/>
          </a:xfrm>
        </p:grpSpPr>
        <p:sp>
          <p:nvSpPr>
            <p:cNvPr id="2067"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068"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069"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070"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71"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072"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050" name="Rectangle 2"/>
          <p:cNvSpPr>
            <a:spLocks noGrp="1" noChangeArrowheads="1"/>
          </p:cNvSpPr>
          <p:nvPr>
            <p:ph type="title"/>
          </p:nvPr>
        </p:nvSpPr>
        <p:spPr>
          <a:xfrm>
            <a:off x="728187" y="2288792"/>
            <a:ext cx="6170557" cy="1752599"/>
          </a:xfrm>
        </p:spPr>
        <p:txBody>
          <a:bodyPr vert="horz" lIns="91440" tIns="45720" rIns="91440" bIns="45720" rtlCol="0" anchor="ctr">
            <a:normAutofit/>
          </a:bodyPr>
          <a:lstStyle/>
          <a:p>
            <a:pPr algn="l" fontAlgn="auto">
              <a:spcAft>
                <a:spcPts val="0"/>
              </a:spcAft>
              <a:defRPr/>
            </a:pPr>
            <a:r>
              <a:rPr lang="en-US" sz="5400" dirty="0"/>
              <a:t>Police and Security</a:t>
            </a:r>
            <a:br>
              <a:rPr lang="en-US" sz="4000" dirty="0"/>
            </a:br>
            <a:r>
              <a:rPr lang="en-US" sz="4000" dirty="0"/>
              <a:t> </a:t>
            </a:r>
          </a:p>
        </p:txBody>
      </p:sp>
      <p:sp>
        <p:nvSpPr>
          <p:cNvPr id="2051" name="Rectangle 3"/>
          <p:cNvSpPr>
            <a:spLocks noGrp="1" noChangeArrowheads="1"/>
          </p:cNvSpPr>
          <p:nvPr>
            <p:ph idx="1"/>
          </p:nvPr>
        </p:nvSpPr>
        <p:spPr>
          <a:xfrm>
            <a:off x="496604" y="3543592"/>
            <a:ext cx="5432702" cy="2719193"/>
          </a:xfrm>
        </p:spPr>
        <p:txBody>
          <a:bodyPr vert="horz" lIns="91440" tIns="45720" rIns="91440" bIns="45720" rtlCol="0" anchor="t">
            <a:normAutofit/>
          </a:bodyPr>
          <a:lstStyle/>
          <a:p>
            <a:pPr fontAlgn="auto">
              <a:defRPr/>
            </a:pPr>
            <a:endParaRPr lang="en-US" sz="3200" dirty="0"/>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3046595" y="-15832"/>
            <a:ext cx="6097405"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60419" y="0"/>
            <a:ext cx="1827609" cy="6858001"/>
            <a:chOff x="1320800" y="0"/>
            <a:chExt cx="2436813" cy="6858001"/>
          </a:xfrm>
        </p:grpSpPr>
        <p:sp>
          <p:nvSpPr>
            <p:cNvPr id="13"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169314" y="1981200"/>
            <a:ext cx="2537553" cy="2356391"/>
          </a:xfrm>
          <a:effectLst/>
        </p:spPr>
        <p:txBody>
          <a:bodyPr anchor="ctr">
            <a:normAutofit/>
          </a:bodyPr>
          <a:lstStyle/>
          <a:p>
            <a:pPr algn="l"/>
            <a:r>
              <a:rPr lang="en-US" sz="4400" dirty="0"/>
              <a:t>Active Shooter</a:t>
            </a:r>
          </a:p>
        </p:txBody>
      </p:sp>
      <p:sp>
        <p:nvSpPr>
          <p:cNvPr id="2" name="Content Placeholder 1"/>
          <p:cNvSpPr>
            <a:spLocks noGrp="1"/>
          </p:cNvSpPr>
          <p:nvPr>
            <p:ph idx="1"/>
          </p:nvPr>
        </p:nvSpPr>
        <p:spPr>
          <a:xfrm>
            <a:off x="3359798" y="1581150"/>
            <a:ext cx="5658061" cy="4522647"/>
          </a:xfrm>
        </p:spPr>
        <p:txBody>
          <a:bodyPr anchor="ctr">
            <a:normAutofit/>
          </a:bodyPr>
          <a:lstStyle/>
          <a:p>
            <a:pPr marL="0" indent="0">
              <a:buNone/>
            </a:pPr>
            <a:r>
              <a:rPr lang="en-US" sz="1800" dirty="0">
                <a:solidFill>
                  <a:schemeClr val="bg1"/>
                </a:solidFill>
              </a:rPr>
              <a:t>An “active shooter” is considered to be a suspect or assailant whose activity is immediately causing serious injury or death and has not been contained</a:t>
            </a:r>
            <a:r>
              <a:rPr lang="en-US" sz="1700" dirty="0">
                <a:solidFill>
                  <a:schemeClr val="bg1"/>
                </a:solidFill>
              </a:rPr>
              <a:t>.</a:t>
            </a:r>
          </a:p>
          <a:p>
            <a:pPr marL="109728" indent="0" algn="ctr">
              <a:buNone/>
            </a:pPr>
            <a:r>
              <a:rPr lang="en-US" sz="2800" b="1" dirty="0">
                <a:solidFill>
                  <a:schemeClr val="bg1"/>
                </a:solidFill>
              </a:rPr>
              <a:t>TAKE IMMEDIATE ACTION</a:t>
            </a:r>
          </a:p>
          <a:p>
            <a:pPr marL="109728" indent="0" algn="ctr">
              <a:buNone/>
            </a:pPr>
            <a:r>
              <a:rPr lang="en-US" sz="4000" b="1" dirty="0">
                <a:solidFill>
                  <a:schemeClr val="bg1"/>
                </a:solidFill>
              </a:rPr>
              <a:t>Survival Mindset</a:t>
            </a:r>
          </a:p>
          <a:p>
            <a:pPr marL="109728" indent="0">
              <a:buNone/>
            </a:pPr>
            <a:r>
              <a:rPr lang="en-US" sz="1700" dirty="0">
                <a:solidFill>
                  <a:schemeClr val="bg1"/>
                </a:solidFill>
              </a:rPr>
              <a:t> </a:t>
            </a:r>
            <a:r>
              <a:rPr lang="en-US" sz="4400" dirty="0">
                <a:solidFill>
                  <a:schemeClr val="bg1"/>
                </a:solidFill>
              </a:rPr>
              <a:t>AVOID/DENY/DEFEND</a:t>
            </a:r>
          </a:p>
          <a:p>
            <a:pPr marL="109728" indent="0">
              <a:buNone/>
            </a:pPr>
            <a:endParaRPr lang="en-US" sz="1700" dirty="0">
              <a:solidFill>
                <a:schemeClr val="bg1"/>
              </a:solidFill>
            </a:endParaRPr>
          </a:p>
        </p:txBody>
      </p:sp>
    </p:spTree>
    <p:extLst>
      <p:ext uri="{BB962C8B-B14F-4D97-AF65-F5344CB8AC3E}">
        <p14:creationId xmlns:p14="http://schemas.microsoft.com/office/powerpoint/2010/main" val="3504780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normAutofit/>
          </a:bodyPr>
          <a:lstStyle/>
          <a:p>
            <a:r>
              <a:rPr lang="en-US" dirty="0"/>
              <a:t>Key Numbers</a:t>
            </a:r>
            <a:endParaRPr lang="en-US"/>
          </a:p>
        </p:txBody>
      </p:sp>
      <p:sp>
        <p:nvSpPr>
          <p:cNvPr id="2" name="Content Placeholder 1"/>
          <p:cNvSpPr>
            <a:spLocks noGrp="1"/>
          </p:cNvSpPr>
          <p:nvPr>
            <p:ph sz="half" idx="1"/>
          </p:nvPr>
        </p:nvSpPr>
        <p:spPr>
          <a:xfrm>
            <a:off x="1214966" y="2133600"/>
            <a:ext cx="7239000" cy="3429000"/>
          </a:xfrm>
        </p:spPr>
        <p:txBody>
          <a:bodyPr wrap="square" anchor="t">
            <a:normAutofit/>
          </a:bodyPr>
          <a:lstStyle/>
          <a:p>
            <a:pPr>
              <a:lnSpc>
                <a:spcPct val="90000"/>
              </a:lnSpc>
            </a:pPr>
            <a:r>
              <a:rPr lang="en-US" sz="2400" dirty="0"/>
              <a:t>4040 - Police/Security Non-Emergency  </a:t>
            </a:r>
          </a:p>
          <a:p>
            <a:pPr>
              <a:lnSpc>
                <a:spcPct val="90000"/>
              </a:lnSpc>
            </a:pPr>
            <a:r>
              <a:rPr lang="en-US" sz="2400" dirty="0"/>
              <a:t>2000 – Medical/Police Emergency</a:t>
            </a:r>
          </a:p>
          <a:p>
            <a:pPr>
              <a:lnSpc>
                <a:spcPct val="90000"/>
              </a:lnSpc>
            </a:pPr>
            <a:r>
              <a:rPr lang="en-US" sz="2400" dirty="0"/>
              <a:t>2600 – Engineering/Facility</a:t>
            </a:r>
          </a:p>
          <a:p>
            <a:pPr>
              <a:lnSpc>
                <a:spcPct val="90000"/>
              </a:lnSpc>
            </a:pPr>
            <a:r>
              <a:rPr lang="en-US" sz="2400" dirty="0"/>
              <a:t>1385 – I.T./ Telecom or BioMed/ Clinical Engineering</a:t>
            </a:r>
          </a:p>
          <a:p>
            <a:pPr>
              <a:lnSpc>
                <a:spcPct val="90000"/>
              </a:lnSpc>
            </a:pPr>
            <a:r>
              <a:rPr lang="en-US" sz="2400" dirty="0"/>
              <a:t>4000 or 0 – Operator/PBX</a:t>
            </a:r>
          </a:p>
          <a:p>
            <a:pPr>
              <a:lnSpc>
                <a:spcPct val="90000"/>
              </a:lnSpc>
            </a:pPr>
            <a:r>
              <a:rPr lang="en-US" sz="2400" dirty="0"/>
              <a:t>1121 – Badge issues or Access</a:t>
            </a:r>
          </a:p>
          <a:p>
            <a:pPr>
              <a:lnSpc>
                <a:spcPct val="90000"/>
              </a:lnSpc>
            </a:pPr>
            <a:r>
              <a:rPr lang="en-US" sz="2400" dirty="0"/>
              <a:t>1110 – </a:t>
            </a:r>
            <a:r>
              <a:rPr lang="en-US" sz="2400" dirty="0" err="1"/>
              <a:t>TriMedx</a:t>
            </a:r>
            <a:r>
              <a:rPr lang="en-US" sz="2400" dirty="0"/>
              <a:t>/Medical Equipment</a:t>
            </a:r>
          </a:p>
          <a:p>
            <a:pPr>
              <a:lnSpc>
                <a:spcPct val="90000"/>
              </a:lnSpc>
            </a:pPr>
            <a:endParaRPr lang="en-US" sz="1500" dirty="0"/>
          </a:p>
        </p:txBody>
      </p:sp>
    </p:spTree>
    <p:extLst>
      <p:ext uri="{BB962C8B-B14F-4D97-AF65-F5344CB8AC3E}">
        <p14:creationId xmlns:p14="http://schemas.microsoft.com/office/powerpoint/2010/main" val="51432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6729" y="402382"/>
            <a:ext cx="5334000" cy="1676400"/>
          </a:xfrm>
        </p:spPr>
        <p:txBody>
          <a:bodyPr/>
          <a:lstStyle/>
          <a:p>
            <a:pPr marL="0" indent="0">
              <a:buNone/>
              <a:defRPr/>
            </a:pPr>
            <a:r>
              <a:rPr lang="en-US" dirty="0">
                <a:latin typeface="Franklin Gothic Medium" pitchFamily="34" charset="0"/>
              </a:rPr>
              <a:t>Kelly V Cecil – Chief of Police</a:t>
            </a:r>
          </a:p>
          <a:p>
            <a:pPr marL="0" indent="0">
              <a:buNone/>
              <a:defRPr/>
            </a:pPr>
            <a:r>
              <a:rPr lang="en-US" dirty="0">
                <a:latin typeface="Franklin Gothic Medium" pitchFamily="34" charset="0"/>
              </a:rPr>
              <a:t>Director of Police and Security</a:t>
            </a:r>
          </a:p>
          <a:p>
            <a:pPr>
              <a:defRPr/>
            </a:pPr>
            <a:endParaRPr lang="en-US" sz="800" dirty="0"/>
          </a:p>
          <a:p>
            <a:pPr>
              <a:defRPr/>
            </a:pPr>
            <a:endParaRPr lang="en-US" sz="800" dirty="0"/>
          </a:p>
          <a:p>
            <a:pPr>
              <a:defRPr/>
            </a:pPr>
            <a:endParaRPr lang="en-US" sz="800" dirty="0"/>
          </a:p>
        </p:txBody>
      </p:sp>
      <p:sp>
        <p:nvSpPr>
          <p:cNvPr id="7" name="TextBox 4">
            <a:extLst>
              <a:ext uri="{FF2B5EF4-FFF2-40B4-BE49-F238E27FC236}">
                <a16:creationId xmlns:a16="http://schemas.microsoft.com/office/drawing/2014/main" id="{C0FE7042-056D-4522-B51E-02B5C9753292}"/>
              </a:ext>
            </a:extLst>
          </p:cNvPr>
          <p:cNvSpPr txBox="1">
            <a:spLocks noChangeArrowheads="1"/>
          </p:cNvSpPr>
          <p:nvPr/>
        </p:nvSpPr>
        <p:spPr bwMode="auto">
          <a:xfrm>
            <a:off x="3429395" y="2362200"/>
            <a:ext cx="5105400" cy="830997"/>
          </a:xfrm>
          <a:prstGeom prst="rect">
            <a:avLst/>
          </a:prstGeom>
          <a:noFill/>
          <a:ln w="9525">
            <a:noFill/>
            <a:miter lim="800000"/>
            <a:headEnd/>
            <a:tailEnd/>
          </a:ln>
        </p:spPr>
        <p:txBody>
          <a:bodyPr wrap="square">
            <a:spAutoFit/>
          </a:bodyPr>
          <a:lstStyle/>
          <a:p>
            <a:r>
              <a:rPr lang="en-US" sz="2400" dirty="0">
                <a:latin typeface="Franklin Gothic Medium" pitchFamily="34" charset="0"/>
              </a:rPr>
              <a:t>Tommy Jones – ECHD Police Captain                      Supervisor over PBX/Switchboard</a:t>
            </a:r>
          </a:p>
        </p:txBody>
      </p:sp>
      <p:pic>
        <p:nvPicPr>
          <p:cNvPr id="9" name="Picture 8" descr="A person wearing a military uniform&#10;&#10;Description automatically generated">
            <a:extLst>
              <a:ext uri="{FF2B5EF4-FFF2-40B4-BE49-F238E27FC236}">
                <a16:creationId xmlns:a16="http://schemas.microsoft.com/office/drawing/2014/main" id="{7EA5E234-EAA8-47AE-89E3-5A3264E0FFB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746" t="-1988" r="10784" b="38597"/>
          <a:stretch/>
        </p:blipFill>
        <p:spPr>
          <a:xfrm>
            <a:off x="2007334" y="33291"/>
            <a:ext cx="1371600" cy="1857386"/>
          </a:xfrm>
          <a:prstGeom prst="rect">
            <a:avLst/>
          </a:prstGeom>
        </p:spPr>
      </p:pic>
      <p:pic>
        <p:nvPicPr>
          <p:cNvPr id="4" name="Picture 3">
            <a:extLst>
              <a:ext uri="{FF2B5EF4-FFF2-40B4-BE49-F238E27FC236}">
                <a16:creationId xmlns:a16="http://schemas.microsoft.com/office/drawing/2014/main" id="{3E2D5815-C5A3-40FF-BF09-72B460DBAC0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264" t="7368"/>
          <a:stretch/>
        </p:blipFill>
        <p:spPr>
          <a:xfrm>
            <a:off x="1995450" y="2078782"/>
            <a:ext cx="1433945" cy="1752600"/>
          </a:xfrm>
          <a:prstGeom prst="rect">
            <a:avLst/>
          </a:prstGeom>
        </p:spPr>
      </p:pic>
      <p:pic>
        <p:nvPicPr>
          <p:cNvPr id="5" name="Picture 4">
            <a:extLst>
              <a:ext uri="{FF2B5EF4-FFF2-40B4-BE49-F238E27FC236}">
                <a16:creationId xmlns:a16="http://schemas.microsoft.com/office/drawing/2014/main" id="{A307A8D7-78CF-4FC6-B23F-3E4CBA104D7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3611" t="12222" r="8333" b="16667"/>
          <a:stretch/>
        </p:blipFill>
        <p:spPr>
          <a:xfrm>
            <a:off x="1998409" y="4094085"/>
            <a:ext cx="1422061" cy="1857386"/>
          </a:xfrm>
          <a:prstGeom prst="rect">
            <a:avLst/>
          </a:prstGeom>
        </p:spPr>
      </p:pic>
      <p:sp>
        <p:nvSpPr>
          <p:cNvPr id="8" name="TextBox 4">
            <a:extLst>
              <a:ext uri="{FF2B5EF4-FFF2-40B4-BE49-F238E27FC236}">
                <a16:creationId xmlns:a16="http://schemas.microsoft.com/office/drawing/2014/main" id="{DAA61E50-5E25-4CE9-A665-A4EBCC0B9C86}"/>
              </a:ext>
            </a:extLst>
          </p:cNvPr>
          <p:cNvSpPr txBox="1">
            <a:spLocks noChangeArrowheads="1"/>
          </p:cNvSpPr>
          <p:nvPr/>
        </p:nvSpPr>
        <p:spPr bwMode="auto">
          <a:xfrm>
            <a:off x="3480760" y="4363720"/>
            <a:ext cx="5105400" cy="461665"/>
          </a:xfrm>
          <a:prstGeom prst="rect">
            <a:avLst/>
          </a:prstGeom>
          <a:noFill/>
          <a:ln w="9525">
            <a:noFill/>
            <a:miter lim="800000"/>
            <a:headEnd/>
            <a:tailEnd/>
          </a:ln>
        </p:spPr>
        <p:txBody>
          <a:bodyPr wrap="square">
            <a:spAutoFit/>
          </a:bodyPr>
          <a:lstStyle/>
          <a:p>
            <a:r>
              <a:rPr lang="en-US" sz="2400" dirty="0">
                <a:latin typeface="Franklin Gothic Medium" pitchFamily="34" charset="0"/>
              </a:rPr>
              <a:t>Reyes Nunez– ECHD Police Sergeant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1320529" y="685800"/>
            <a:ext cx="7306739" cy="919839"/>
          </a:xfrm>
        </p:spPr>
        <p:txBody>
          <a:bodyPr>
            <a:noAutofit/>
          </a:bodyPr>
          <a:lstStyle/>
          <a:p>
            <a:pPr eaLnBrk="1" fontAlgn="auto" hangingPunct="1">
              <a:spcAft>
                <a:spcPts val="0"/>
              </a:spcAft>
              <a:defRPr/>
            </a:pPr>
            <a:r>
              <a:rPr lang="en-US" sz="6000" dirty="0"/>
              <a:t>Calls for Service</a:t>
            </a:r>
          </a:p>
        </p:txBody>
      </p:sp>
      <p:sp>
        <p:nvSpPr>
          <p:cNvPr id="1027" name="Rectangle 3"/>
          <p:cNvSpPr>
            <a:spLocks noGrp="1" noChangeArrowheads="1"/>
          </p:cNvSpPr>
          <p:nvPr>
            <p:ph idx="1"/>
          </p:nvPr>
        </p:nvSpPr>
        <p:spPr>
          <a:xfrm>
            <a:off x="1057730" y="1752600"/>
            <a:ext cx="7569538" cy="3499761"/>
          </a:xfrm>
        </p:spPr>
        <p:txBody>
          <a:bodyPr numCol="2">
            <a:normAutofit/>
          </a:bodyPr>
          <a:lstStyle/>
          <a:p>
            <a:pPr marL="222885" indent="-222885" defTabSz="356616">
              <a:lnSpc>
                <a:spcPct val="90000"/>
              </a:lnSpc>
              <a:spcAft>
                <a:spcPts val="468"/>
              </a:spcAft>
              <a:defRPr/>
            </a:pPr>
            <a:r>
              <a:rPr lang="en-US" sz="1400" u="sng" kern="1200" cap="none" dirty="0">
                <a:solidFill>
                  <a:schemeClr val="tx1"/>
                </a:solidFill>
                <a:effectLst/>
                <a:latin typeface="+mn-lt"/>
                <a:ea typeface="+mn-ea"/>
                <a:cs typeface="+mn-cs"/>
              </a:rPr>
              <a:t>BADGE OFFICE </a:t>
            </a:r>
          </a:p>
          <a:p>
            <a:pPr marL="579501" lvl="1" indent="-222885" defTabSz="356616">
              <a:lnSpc>
                <a:spcPct val="90000"/>
              </a:lnSpc>
              <a:spcAft>
                <a:spcPts val="468"/>
              </a:spcAft>
              <a:defRPr/>
            </a:pPr>
            <a:r>
              <a:rPr lang="en-US" sz="1400" kern="1200" cap="none" dirty="0">
                <a:solidFill>
                  <a:schemeClr val="tx1"/>
                </a:solidFill>
                <a:effectLst/>
                <a:latin typeface="+mn-lt"/>
                <a:ea typeface="+mn-ea"/>
                <a:cs typeface="+mn-cs"/>
              </a:rPr>
              <a:t>Across from Cafeteria – 1</a:t>
            </a:r>
            <a:r>
              <a:rPr lang="en-US" sz="1400" kern="1200" cap="none" baseline="30000" dirty="0">
                <a:solidFill>
                  <a:schemeClr val="tx1"/>
                </a:solidFill>
                <a:effectLst/>
                <a:latin typeface="+mn-lt"/>
                <a:ea typeface="+mn-ea"/>
                <a:cs typeface="+mn-cs"/>
              </a:rPr>
              <a:t>ST</a:t>
            </a:r>
            <a:r>
              <a:rPr lang="en-US" sz="1400" kern="1200" cap="none" dirty="0">
                <a:solidFill>
                  <a:schemeClr val="tx1"/>
                </a:solidFill>
                <a:effectLst/>
                <a:latin typeface="+mn-lt"/>
                <a:ea typeface="+mn-ea"/>
                <a:cs typeface="+mn-cs"/>
              </a:rPr>
              <a:t> FLOOR</a:t>
            </a:r>
          </a:p>
          <a:p>
            <a:pPr marL="579501" lvl="1" indent="-222885" defTabSz="356616">
              <a:lnSpc>
                <a:spcPct val="90000"/>
              </a:lnSpc>
              <a:spcAft>
                <a:spcPts val="468"/>
              </a:spcAft>
              <a:defRPr/>
            </a:pPr>
            <a:r>
              <a:rPr lang="en-US" sz="1400" kern="1200" cap="none" dirty="0">
                <a:solidFill>
                  <a:schemeClr val="tx1"/>
                </a:solidFill>
                <a:effectLst/>
                <a:latin typeface="+mn-lt"/>
                <a:ea typeface="+mn-ea"/>
                <a:cs typeface="+mn-cs"/>
              </a:rPr>
              <a:t>EXTENSION 1121</a:t>
            </a:r>
          </a:p>
          <a:p>
            <a:pPr marL="579501" lvl="1" indent="-222885" defTabSz="356616">
              <a:lnSpc>
                <a:spcPct val="90000"/>
              </a:lnSpc>
              <a:spcAft>
                <a:spcPts val="468"/>
              </a:spcAft>
              <a:defRPr/>
            </a:pPr>
            <a:r>
              <a:rPr lang="en-US" sz="1400" kern="1200" cap="none" dirty="0">
                <a:solidFill>
                  <a:schemeClr val="tx1"/>
                </a:solidFill>
                <a:effectLst/>
                <a:latin typeface="+mn-lt"/>
                <a:ea typeface="+mn-ea"/>
                <a:cs typeface="+mn-cs"/>
                <a:hlinkClick r:id="rId3"/>
              </a:rPr>
              <a:t>IDbadgegroup@echd.org</a:t>
            </a:r>
            <a:br>
              <a:rPr lang="en-US" sz="1400" kern="1200" cap="none" dirty="0">
                <a:solidFill>
                  <a:schemeClr val="tx1"/>
                </a:solidFill>
                <a:effectLst/>
                <a:latin typeface="+mn-lt"/>
                <a:ea typeface="+mn-ea"/>
                <a:cs typeface="+mn-cs"/>
              </a:rPr>
            </a:br>
            <a:endParaRPr lang="en-US" sz="1400" kern="1200" cap="none" dirty="0">
              <a:solidFill>
                <a:schemeClr val="tx1"/>
              </a:solidFill>
              <a:effectLst/>
              <a:latin typeface="+mn-lt"/>
              <a:ea typeface="+mn-ea"/>
              <a:cs typeface="+mn-cs"/>
            </a:endParaRPr>
          </a:p>
          <a:p>
            <a:pPr marL="222885" indent="-222885" defTabSz="356616">
              <a:lnSpc>
                <a:spcPct val="90000"/>
              </a:lnSpc>
              <a:spcAft>
                <a:spcPts val="468"/>
              </a:spcAft>
              <a:defRPr/>
            </a:pPr>
            <a:r>
              <a:rPr lang="en-US" sz="1400" u="sng" kern="1200" cap="none" dirty="0">
                <a:solidFill>
                  <a:schemeClr val="tx1"/>
                </a:solidFill>
                <a:effectLst/>
                <a:latin typeface="+mn-lt"/>
                <a:ea typeface="+mn-ea"/>
                <a:cs typeface="+mn-cs"/>
              </a:rPr>
              <a:t>CUSTOMER SERVICE OFFICE</a:t>
            </a:r>
          </a:p>
          <a:p>
            <a:pPr marL="222885" indent="-222885" defTabSz="356616">
              <a:lnSpc>
                <a:spcPct val="90000"/>
              </a:lnSpc>
              <a:spcAft>
                <a:spcPts val="468"/>
              </a:spcAft>
              <a:buClr>
                <a:schemeClr val="accent2"/>
              </a:buClr>
              <a:buFont typeface="Wingdings" panose="05000000000000000000" pitchFamily="2" charset="2"/>
              <a:buChar char="§"/>
              <a:defRPr/>
            </a:pPr>
            <a:r>
              <a:rPr lang="en-US" sz="1400" kern="1200" cap="none" dirty="0">
                <a:solidFill>
                  <a:schemeClr val="tx1"/>
                </a:solidFill>
                <a:effectLst/>
                <a:latin typeface="+mn-lt"/>
                <a:ea typeface="+mn-ea"/>
                <a:cs typeface="+mn-cs"/>
              </a:rPr>
              <a:t>Located in the Hetzler Building</a:t>
            </a:r>
          </a:p>
          <a:p>
            <a:pPr marL="222885" indent="-222885" defTabSz="356616">
              <a:lnSpc>
                <a:spcPct val="90000"/>
              </a:lnSpc>
              <a:spcAft>
                <a:spcPts val="468"/>
              </a:spcAft>
              <a:buClr>
                <a:schemeClr val="accent2"/>
              </a:buClr>
              <a:buFont typeface="Wingdings" panose="05000000000000000000" pitchFamily="2" charset="2"/>
              <a:buChar char="§"/>
              <a:defRPr/>
            </a:pPr>
            <a:r>
              <a:rPr lang="en-US" sz="1400" kern="1200" cap="none" dirty="0">
                <a:solidFill>
                  <a:schemeClr val="tx1"/>
                </a:solidFill>
                <a:effectLst/>
                <a:latin typeface="+mn-lt"/>
                <a:ea typeface="+mn-ea"/>
                <a:cs typeface="+mn-cs"/>
              </a:rPr>
              <a:t>EXTENSION 2600</a:t>
            </a:r>
          </a:p>
          <a:p>
            <a:pPr marL="222885" indent="-222885" defTabSz="356616">
              <a:lnSpc>
                <a:spcPct val="90000"/>
              </a:lnSpc>
              <a:spcAft>
                <a:spcPts val="468"/>
              </a:spcAft>
              <a:buClr>
                <a:schemeClr val="accent2"/>
              </a:buClr>
              <a:buFont typeface="Wingdings" panose="05000000000000000000" pitchFamily="2" charset="2"/>
              <a:buChar char="§"/>
              <a:defRPr/>
            </a:pPr>
            <a:r>
              <a:rPr lang="en-US" sz="1400" kern="1200" cap="none" dirty="0">
                <a:solidFill>
                  <a:schemeClr val="tx1"/>
                </a:solidFill>
                <a:effectLst/>
                <a:latin typeface="+mn-lt"/>
                <a:ea typeface="+mn-ea"/>
                <a:cs typeface="+mn-cs"/>
              </a:rPr>
              <a:t>Any call for Engineering</a:t>
            </a:r>
          </a:p>
          <a:p>
            <a:pPr marL="222885" indent="-222885" defTabSz="356616">
              <a:lnSpc>
                <a:spcPct val="90000"/>
              </a:lnSpc>
              <a:spcAft>
                <a:spcPts val="468"/>
              </a:spcAft>
              <a:defRPr/>
            </a:pPr>
            <a:endParaRPr lang="en-US" sz="1400" u="sng" kern="1200" cap="none" dirty="0">
              <a:solidFill>
                <a:schemeClr val="tx1"/>
              </a:solidFill>
              <a:effectLst/>
              <a:latin typeface="+mn-lt"/>
              <a:ea typeface="+mn-ea"/>
              <a:cs typeface="+mn-cs"/>
            </a:endParaRPr>
          </a:p>
          <a:p>
            <a:pPr marL="222885" indent="-222885" defTabSz="356616">
              <a:lnSpc>
                <a:spcPct val="90000"/>
              </a:lnSpc>
              <a:spcAft>
                <a:spcPts val="468"/>
              </a:spcAft>
              <a:defRPr/>
            </a:pPr>
            <a:r>
              <a:rPr lang="en-US" sz="1400" u="sng" kern="1200" cap="none" dirty="0">
                <a:solidFill>
                  <a:schemeClr val="tx1"/>
                </a:solidFill>
                <a:effectLst/>
                <a:latin typeface="+mn-lt"/>
                <a:ea typeface="+mn-ea"/>
                <a:cs typeface="+mn-cs"/>
              </a:rPr>
              <a:t>ECHD POLICE</a:t>
            </a:r>
          </a:p>
          <a:p>
            <a:pPr marL="222885" indent="-222885" defTabSz="356616">
              <a:lnSpc>
                <a:spcPct val="90000"/>
              </a:lnSpc>
              <a:spcBef>
                <a:spcPts val="0"/>
              </a:spcBef>
              <a:spcAft>
                <a:spcPts val="468"/>
              </a:spcAft>
              <a:buClr>
                <a:srgbClr val="FF9900"/>
              </a:buClr>
              <a:buFont typeface="Wingdings" panose="05000000000000000000" pitchFamily="2" charset="2"/>
              <a:buChar char="§"/>
              <a:defRPr/>
            </a:pPr>
            <a:r>
              <a:rPr lang="en-US" sz="1400" kern="1200" cap="none" dirty="0">
                <a:solidFill>
                  <a:schemeClr val="tx1"/>
                </a:solidFill>
                <a:effectLst/>
                <a:latin typeface="+mn-lt"/>
                <a:ea typeface="+mn-ea"/>
                <a:cs typeface="+mn-cs"/>
              </a:rPr>
              <a:t>Dispatch in Police Admin Office (Secured)</a:t>
            </a:r>
          </a:p>
          <a:p>
            <a:pPr marL="222885" indent="-222885" defTabSz="356616">
              <a:lnSpc>
                <a:spcPct val="90000"/>
              </a:lnSpc>
              <a:spcBef>
                <a:spcPts val="0"/>
              </a:spcBef>
              <a:spcAft>
                <a:spcPts val="468"/>
              </a:spcAft>
              <a:buClr>
                <a:srgbClr val="FF9900"/>
              </a:buClr>
              <a:buFont typeface="Wingdings" panose="05000000000000000000" pitchFamily="2" charset="2"/>
              <a:buChar char="§"/>
              <a:defRPr/>
            </a:pPr>
            <a:r>
              <a:rPr lang="en-US" sz="1400" kern="1200" cap="none" dirty="0">
                <a:solidFill>
                  <a:schemeClr val="tx1"/>
                </a:solidFill>
                <a:effectLst/>
                <a:latin typeface="+mn-lt"/>
                <a:ea typeface="+mn-ea"/>
                <a:cs typeface="+mn-cs"/>
              </a:rPr>
              <a:t>EXTENSION 4040</a:t>
            </a:r>
          </a:p>
          <a:p>
            <a:pPr marL="222885" indent="-222885" defTabSz="356616">
              <a:lnSpc>
                <a:spcPct val="90000"/>
              </a:lnSpc>
              <a:spcBef>
                <a:spcPts val="0"/>
              </a:spcBef>
              <a:spcAft>
                <a:spcPts val="468"/>
              </a:spcAft>
              <a:buClr>
                <a:srgbClr val="FF9900"/>
              </a:buClr>
              <a:buFont typeface="Wingdings" panose="05000000000000000000" pitchFamily="2" charset="2"/>
              <a:buChar char="§"/>
              <a:defRPr/>
            </a:pPr>
            <a:r>
              <a:rPr lang="en-US" sz="1400" kern="1200" cap="none" dirty="0">
                <a:solidFill>
                  <a:schemeClr val="tx1"/>
                </a:solidFill>
                <a:effectLst/>
                <a:latin typeface="+mn-lt"/>
                <a:ea typeface="+mn-ea"/>
                <a:cs typeface="+mn-cs"/>
              </a:rPr>
              <a:t>Any Police/Security calls</a:t>
            </a:r>
          </a:p>
          <a:p>
            <a:pPr marL="222885" indent="-222885" defTabSz="356616">
              <a:lnSpc>
                <a:spcPct val="90000"/>
              </a:lnSpc>
              <a:spcAft>
                <a:spcPts val="468"/>
              </a:spcAft>
              <a:defRPr/>
            </a:pPr>
            <a:r>
              <a:rPr lang="en-US" sz="1400" u="sng" kern="1200" cap="none" dirty="0">
                <a:solidFill>
                  <a:schemeClr val="tx1"/>
                </a:solidFill>
                <a:effectLst/>
                <a:latin typeface="+mn-lt"/>
                <a:ea typeface="+mn-ea"/>
                <a:cs typeface="+mn-cs"/>
              </a:rPr>
              <a:t>PBX</a:t>
            </a:r>
          </a:p>
          <a:p>
            <a:pPr marL="579501" lvl="1" indent="-222885" defTabSz="356616">
              <a:lnSpc>
                <a:spcPct val="90000"/>
              </a:lnSpc>
              <a:spcAft>
                <a:spcPts val="468"/>
              </a:spcAft>
              <a:defRPr/>
            </a:pPr>
            <a:r>
              <a:rPr lang="en-US" sz="1400" kern="1200" cap="none" dirty="0">
                <a:solidFill>
                  <a:schemeClr val="tx1"/>
                </a:solidFill>
                <a:effectLst/>
                <a:latin typeface="+mn-lt"/>
                <a:ea typeface="+mn-ea"/>
                <a:cs typeface="+mn-cs"/>
              </a:rPr>
              <a:t>Next to Auxiliary Desk at front entrance (Secured)</a:t>
            </a:r>
          </a:p>
          <a:p>
            <a:pPr marL="579501" lvl="1" indent="-222885" defTabSz="356616">
              <a:lnSpc>
                <a:spcPct val="90000"/>
              </a:lnSpc>
              <a:spcAft>
                <a:spcPts val="468"/>
              </a:spcAft>
              <a:defRPr/>
            </a:pPr>
            <a:r>
              <a:rPr lang="en-US" sz="1400" kern="1200" cap="none" dirty="0">
                <a:solidFill>
                  <a:schemeClr val="tx1"/>
                </a:solidFill>
                <a:effectLst/>
                <a:latin typeface="+mn-lt"/>
                <a:ea typeface="+mn-ea"/>
                <a:cs typeface="+mn-cs"/>
              </a:rPr>
              <a:t>EXTENSION 0</a:t>
            </a:r>
          </a:p>
          <a:p>
            <a:pPr marL="0" lvl="1" indent="0" defTabSz="356616">
              <a:lnSpc>
                <a:spcPct val="90000"/>
              </a:lnSpc>
              <a:spcAft>
                <a:spcPts val="468"/>
              </a:spcAft>
              <a:buNone/>
              <a:defRPr/>
            </a:pPr>
            <a:endParaRPr lang="en-US" sz="1400" kern="1200" cap="none" dirty="0">
              <a:solidFill>
                <a:schemeClr val="tx1"/>
              </a:solidFill>
              <a:effectLst/>
              <a:latin typeface="+mn-lt"/>
              <a:ea typeface="+mn-ea"/>
              <a:cs typeface="+mn-cs"/>
            </a:endParaRPr>
          </a:p>
          <a:p>
            <a:pPr eaLnBrk="1" hangingPunct="1">
              <a:lnSpc>
                <a:spcPct val="90000"/>
              </a:lnSpc>
              <a:defRPr/>
            </a:pPr>
            <a:endParaRPr lang="en-US" sz="1400" u="sng" dirty="0"/>
          </a:p>
        </p:txBody>
      </p:sp>
      <p:sp>
        <p:nvSpPr>
          <p:cNvPr id="2" name="TextBox 1"/>
          <p:cNvSpPr txBox="1"/>
          <p:nvPr/>
        </p:nvSpPr>
        <p:spPr>
          <a:xfrm>
            <a:off x="1898055" y="5209109"/>
            <a:ext cx="5888887" cy="400110"/>
          </a:xfrm>
          <a:prstGeom prst="rect">
            <a:avLst/>
          </a:prstGeom>
          <a:noFill/>
        </p:spPr>
        <p:txBody>
          <a:bodyPr wrap="square" rtlCol="0">
            <a:spAutoFit/>
          </a:bodyPr>
          <a:lstStyle/>
          <a:p>
            <a:pPr marL="0" lvl="1" algn="ctr" defTabSz="356616">
              <a:spcAft>
                <a:spcPts val="600"/>
              </a:spcAft>
              <a:defRPr/>
            </a:pPr>
            <a:r>
              <a:rPr lang="en-US" sz="2000" b="1" kern="1200" dirty="0">
                <a:solidFill>
                  <a:srgbClr val="FF0000"/>
                </a:solidFill>
                <a:latin typeface="+mn-lt"/>
                <a:ea typeface="+mn-ea"/>
                <a:cs typeface="+mn-cs"/>
              </a:rPr>
              <a:t>EXT 2000 for all Medical or Police Emergencies</a:t>
            </a:r>
            <a:endParaRPr lang="en-US" sz="20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4375" name="Group 14354">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4356"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357"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358"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359"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4360"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4361"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4338" name="Rectangle 2"/>
          <p:cNvSpPr>
            <a:spLocks noGrp="1" noChangeArrowheads="1"/>
          </p:cNvSpPr>
          <p:nvPr>
            <p:ph type="title"/>
          </p:nvPr>
        </p:nvSpPr>
        <p:spPr>
          <a:xfrm>
            <a:off x="1113233" y="685800"/>
            <a:ext cx="7514035" cy="1752599"/>
          </a:xfrm>
        </p:spPr>
        <p:txBody>
          <a:bodyPr vert="horz" lIns="91440" tIns="45720" rIns="91440" bIns="45720" rtlCol="0" anchor="ctr">
            <a:normAutofit/>
          </a:bodyPr>
          <a:lstStyle/>
          <a:p>
            <a:pPr fontAlgn="auto">
              <a:spcAft>
                <a:spcPts val="0"/>
              </a:spcAft>
              <a:defRPr/>
            </a:pPr>
            <a:r>
              <a:rPr lang="en-US" dirty="0"/>
              <a:t>POLICE/SECURITY/SAFETY INCIDENT REPORTS  </a:t>
            </a:r>
          </a:p>
        </p:txBody>
      </p:sp>
      <p:pic>
        <p:nvPicPr>
          <p:cNvPr id="4" name="Picture 2" descr="C:\Users\btimmons\Desktop\ECHD PD Badge.png"/>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462710" y="2743199"/>
            <a:ext cx="2522219" cy="3047999"/>
          </a:xfrm>
          <a:prstGeom prst="roundRect">
            <a:avLst>
              <a:gd name="adj" fmla="val 4380"/>
            </a:avLst>
          </a:prstGeom>
          <a:solidFill>
            <a:srgbClr val="FFFFFF"/>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14339" name="Rectangle 3"/>
          <p:cNvSpPr>
            <a:spLocks noGrp="1" noChangeArrowheads="1"/>
          </p:cNvSpPr>
          <p:nvPr>
            <p:ph sz="half" idx="1"/>
          </p:nvPr>
        </p:nvSpPr>
        <p:spPr>
          <a:xfrm>
            <a:off x="4512252" y="2666999"/>
            <a:ext cx="4115015" cy="3124201"/>
          </a:xfrm>
        </p:spPr>
        <p:txBody>
          <a:bodyPr vert="horz" lIns="91440" tIns="45720" rIns="91440" bIns="45720" rtlCol="0" anchor="t">
            <a:normAutofit lnSpcReduction="10000"/>
          </a:bodyPr>
          <a:lstStyle/>
          <a:p>
            <a:pPr>
              <a:lnSpc>
                <a:spcPct val="90000"/>
              </a:lnSpc>
              <a:defRPr/>
            </a:pPr>
            <a:r>
              <a:rPr lang="en-US" sz="1700"/>
              <a:t>INCIDENTS</a:t>
            </a:r>
          </a:p>
          <a:p>
            <a:pPr lvl="1">
              <a:lnSpc>
                <a:spcPct val="90000"/>
              </a:lnSpc>
              <a:defRPr/>
            </a:pPr>
            <a:r>
              <a:rPr lang="en-US" sz="1700"/>
              <a:t>PATIENT VALUABLES, CRIMINAL OFFENSE, ETC.</a:t>
            </a:r>
          </a:p>
          <a:p>
            <a:pPr lvl="1">
              <a:lnSpc>
                <a:spcPct val="90000"/>
              </a:lnSpc>
              <a:defRPr/>
            </a:pPr>
            <a:r>
              <a:rPr lang="en-US" sz="1700"/>
              <a:t>EXTENSION </a:t>
            </a:r>
            <a:r>
              <a:rPr lang="en-US" sz="1700" b="1"/>
              <a:t>4040</a:t>
            </a:r>
            <a:r>
              <a:rPr lang="en-US" sz="1700"/>
              <a:t> FOR DISPATCH</a:t>
            </a:r>
          </a:p>
          <a:p>
            <a:pPr lvl="1">
              <a:lnSpc>
                <a:spcPct val="90000"/>
              </a:lnSpc>
              <a:defRPr/>
            </a:pPr>
            <a:r>
              <a:rPr lang="en-US" sz="1700"/>
              <a:t>EMERGENCY EXTENSION </a:t>
            </a:r>
            <a:r>
              <a:rPr lang="en-US" sz="1700" b="1"/>
              <a:t>2000</a:t>
            </a:r>
          </a:p>
          <a:p>
            <a:pPr>
              <a:lnSpc>
                <a:spcPct val="90000"/>
              </a:lnSpc>
              <a:defRPr/>
            </a:pPr>
            <a:r>
              <a:rPr lang="en-US" sz="1700"/>
              <a:t>FOLLOW UP</a:t>
            </a:r>
          </a:p>
          <a:p>
            <a:pPr lvl="1">
              <a:lnSpc>
                <a:spcPct val="90000"/>
              </a:lnSpc>
              <a:defRPr/>
            </a:pPr>
            <a:r>
              <a:rPr lang="en-US" sz="1700"/>
              <a:t>HUMAN RESOURCES</a:t>
            </a:r>
          </a:p>
          <a:p>
            <a:pPr lvl="1">
              <a:lnSpc>
                <a:spcPct val="90000"/>
              </a:lnSpc>
              <a:defRPr/>
            </a:pPr>
            <a:r>
              <a:rPr lang="en-US" sz="1700"/>
              <a:t>ADMINISTRATION 	</a:t>
            </a:r>
          </a:p>
          <a:p>
            <a:pPr lvl="1">
              <a:lnSpc>
                <a:spcPct val="90000"/>
              </a:lnSpc>
              <a:defRPr/>
            </a:pPr>
            <a:r>
              <a:rPr lang="en-US" sz="1700"/>
              <a:t>PERFORMANCE IMPROVEMENT (Risk Mgt)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823" name="Rectangle 34822">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825" name="Group 34824">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894654" y="0"/>
            <a:ext cx="3761187" cy="6862763"/>
            <a:chOff x="2928938" y="-4763"/>
            <a:chExt cx="5014912" cy="6862763"/>
          </a:xfrm>
        </p:grpSpPr>
        <p:sp>
          <p:nvSpPr>
            <p:cNvPr id="34826"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4827"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34828"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34829"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4830"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4831"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34818" name="Rectangle 2"/>
          <p:cNvSpPr>
            <a:spLocks noGrp="1" noChangeArrowheads="1"/>
          </p:cNvSpPr>
          <p:nvPr>
            <p:ph type="title"/>
          </p:nvPr>
        </p:nvSpPr>
        <p:spPr>
          <a:xfrm>
            <a:off x="763643" y="685801"/>
            <a:ext cx="6703957" cy="1295400"/>
          </a:xfrm>
        </p:spPr>
        <p:txBody>
          <a:bodyPr>
            <a:normAutofit/>
          </a:bodyPr>
          <a:lstStyle/>
          <a:p>
            <a:pPr algn="l" eaLnBrk="1" fontAlgn="auto" hangingPunct="1">
              <a:spcAft>
                <a:spcPts val="0"/>
              </a:spcAft>
              <a:defRPr/>
            </a:pPr>
            <a:r>
              <a:rPr lang="en-US" dirty="0"/>
              <a:t>IDENTIFICATION BADGES</a:t>
            </a:r>
          </a:p>
        </p:txBody>
      </p:sp>
      <p:sp>
        <p:nvSpPr>
          <p:cNvPr id="30723" name="Rectangle 3"/>
          <p:cNvSpPr>
            <a:spLocks noGrp="1" noChangeArrowheads="1"/>
          </p:cNvSpPr>
          <p:nvPr>
            <p:ph idx="1"/>
          </p:nvPr>
        </p:nvSpPr>
        <p:spPr>
          <a:xfrm>
            <a:off x="763642" y="2179063"/>
            <a:ext cx="6170557" cy="3154937"/>
          </a:xfrm>
        </p:spPr>
        <p:txBody>
          <a:bodyPr anchor="t">
            <a:normAutofit/>
          </a:bodyPr>
          <a:lstStyle/>
          <a:p>
            <a:pPr eaLnBrk="1" hangingPunct="1">
              <a:defRPr/>
            </a:pPr>
            <a:r>
              <a:rPr lang="en-US" sz="2000" dirty="0"/>
              <a:t>POLICY</a:t>
            </a:r>
          </a:p>
          <a:p>
            <a:pPr lvl="1" eaLnBrk="1" hangingPunct="1">
              <a:defRPr/>
            </a:pPr>
            <a:r>
              <a:rPr lang="en-US" dirty="0"/>
              <a:t>MUST BE WORN AT ALL TIMES AT WORK.</a:t>
            </a:r>
          </a:p>
          <a:p>
            <a:pPr lvl="1" eaLnBrk="1" hangingPunct="1">
              <a:defRPr/>
            </a:pPr>
            <a:r>
              <a:rPr lang="en-US" dirty="0"/>
              <a:t>MUST BE WORN ABOVE THE WAIST WITH NAME A PICTURE VISIBLE</a:t>
            </a:r>
          </a:p>
          <a:p>
            <a:pPr lvl="1" eaLnBrk="1" hangingPunct="1">
              <a:defRPr/>
            </a:pPr>
            <a:r>
              <a:rPr lang="en-US" dirty="0"/>
              <a:t>REPORT STOLEN BAGES TO ext. 1121 or HUMAN RESOURCES IMMEDIATELY</a:t>
            </a:r>
          </a:p>
          <a:p>
            <a:pPr lvl="1" eaLnBrk="1" hangingPunct="1">
              <a:defRPr/>
            </a:pPr>
            <a:r>
              <a:rPr lang="en-US" dirty="0"/>
              <a:t>DO NOT ALTER YOUR BADGE</a:t>
            </a:r>
            <a:r>
              <a:rPr lang="en-US" sz="1600" dirty="0"/>
              <a:t> </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en-US"/>
              <a:t>WORKPLACE VIOLENCE</a:t>
            </a:r>
          </a:p>
        </p:txBody>
      </p:sp>
      <p:sp>
        <p:nvSpPr>
          <p:cNvPr id="35843" name="Rectangle 3"/>
          <p:cNvSpPr>
            <a:spLocks noGrp="1" noChangeArrowheads="1"/>
          </p:cNvSpPr>
          <p:nvPr>
            <p:ph idx="1"/>
          </p:nvPr>
        </p:nvSpPr>
        <p:spPr>
          <a:xfrm>
            <a:off x="1014684" y="2362200"/>
            <a:ext cx="7704667" cy="3332816"/>
          </a:xfrm>
        </p:spPr>
        <p:txBody>
          <a:bodyPr/>
          <a:lstStyle/>
          <a:p>
            <a:pPr eaLnBrk="1" hangingPunct="1">
              <a:defRPr/>
            </a:pPr>
            <a:r>
              <a:rPr lang="en-US" b="0" dirty="0"/>
              <a:t>Any act that threatens the safety, health, life or well being of an employee, patient or visitor</a:t>
            </a:r>
          </a:p>
          <a:p>
            <a:pPr eaLnBrk="1" hangingPunct="1">
              <a:defRPr/>
            </a:pPr>
            <a:endParaRPr lang="en-US" b="0" dirty="0"/>
          </a:p>
          <a:p>
            <a:pPr eaLnBrk="1" hangingPunct="1">
              <a:defRPr/>
            </a:pPr>
            <a:r>
              <a:rPr lang="en-US" b="0" dirty="0"/>
              <a:t>Results in damage to hospital, employee, patient or visitor property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6872" name="Rectangle 36871">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874" name="Group 36873">
            <a:extLst>
              <a:ext uri="{FF2B5EF4-FFF2-40B4-BE49-F238E27FC236}">
                <a16:creationId xmlns:a16="http://schemas.microsoft.com/office/drawing/2014/main" id="{4B8492CB-DFBA-4A82-9778-F21493DA36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894654" y="0"/>
            <a:ext cx="3761187" cy="6862763"/>
            <a:chOff x="2928938" y="-4763"/>
            <a:chExt cx="5014912" cy="6862763"/>
          </a:xfrm>
        </p:grpSpPr>
        <p:sp>
          <p:nvSpPr>
            <p:cNvPr id="36875"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6876"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36877"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36878" name="Freeform 13">
              <a:extLst>
                <a:ext uri="{FF2B5EF4-FFF2-40B4-BE49-F238E27FC236}">
                  <a16:creationId xmlns:a16="http://schemas.microsoft.com/office/drawing/2014/main" id="{773528ED-4D37-4A77-A8CA-86B6221C5E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6879" name="Freeform 14">
              <a:extLst>
                <a:ext uri="{FF2B5EF4-FFF2-40B4-BE49-F238E27FC236}">
                  <a16:creationId xmlns:a16="http://schemas.microsoft.com/office/drawing/2014/main" id="{8A58A902-E944-4399-9A93-A91A6A82B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6880" name="Freeform 15">
              <a:extLst>
                <a:ext uri="{FF2B5EF4-FFF2-40B4-BE49-F238E27FC236}">
                  <a16:creationId xmlns:a16="http://schemas.microsoft.com/office/drawing/2014/main" id="{4EDB1155-2E8E-4FB8-AD42-101FE43832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36866" name="Rectangle 2"/>
          <p:cNvSpPr>
            <a:spLocks noGrp="1" noChangeArrowheads="1"/>
          </p:cNvSpPr>
          <p:nvPr>
            <p:ph type="title"/>
          </p:nvPr>
        </p:nvSpPr>
        <p:spPr>
          <a:xfrm>
            <a:off x="763643" y="685800"/>
            <a:ext cx="6765866" cy="1595437"/>
          </a:xfrm>
        </p:spPr>
        <p:txBody>
          <a:bodyPr>
            <a:normAutofit/>
          </a:bodyPr>
          <a:lstStyle/>
          <a:p>
            <a:pPr algn="l" eaLnBrk="1" fontAlgn="auto" hangingPunct="1">
              <a:spcAft>
                <a:spcPts val="0"/>
              </a:spcAft>
              <a:defRPr/>
            </a:pPr>
            <a:r>
              <a:rPr lang="en-US" sz="4800" dirty="0"/>
              <a:t>WORKPLACE VIOLENCE</a:t>
            </a:r>
          </a:p>
        </p:txBody>
      </p:sp>
      <p:sp>
        <p:nvSpPr>
          <p:cNvPr id="36867" name="Rectangle 3"/>
          <p:cNvSpPr>
            <a:spLocks noGrp="1" noChangeArrowheads="1"/>
          </p:cNvSpPr>
          <p:nvPr>
            <p:ph idx="1"/>
          </p:nvPr>
        </p:nvSpPr>
        <p:spPr>
          <a:xfrm>
            <a:off x="763641" y="2386012"/>
            <a:ext cx="5868135" cy="3481388"/>
          </a:xfrm>
        </p:spPr>
        <p:txBody>
          <a:bodyPr anchor="t">
            <a:noAutofit/>
          </a:bodyPr>
          <a:lstStyle/>
          <a:p>
            <a:pPr eaLnBrk="1" hangingPunct="1">
              <a:lnSpc>
                <a:spcPct val="90000"/>
              </a:lnSpc>
              <a:defRPr/>
            </a:pPr>
            <a:r>
              <a:rPr lang="en-US" sz="1800" dirty="0"/>
              <a:t>Prohibited acts include, but are not limited to:</a:t>
            </a:r>
          </a:p>
          <a:p>
            <a:pPr lvl="1" eaLnBrk="1" hangingPunct="1">
              <a:lnSpc>
                <a:spcPct val="90000"/>
              </a:lnSpc>
              <a:defRPr/>
            </a:pPr>
            <a:r>
              <a:rPr lang="en-US" sz="1800" dirty="0"/>
              <a:t>Threats, intimidation, coercing, harassment or assault</a:t>
            </a:r>
          </a:p>
          <a:p>
            <a:pPr lvl="1" eaLnBrk="1" hangingPunct="1">
              <a:lnSpc>
                <a:spcPct val="90000"/>
              </a:lnSpc>
              <a:defRPr/>
            </a:pPr>
            <a:r>
              <a:rPr lang="en-US" sz="1800" dirty="0"/>
              <a:t>Sexual harassment</a:t>
            </a:r>
          </a:p>
          <a:p>
            <a:pPr lvl="1" eaLnBrk="1" hangingPunct="1">
              <a:lnSpc>
                <a:spcPct val="90000"/>
              </a:lnSpc>
              <a:defRPr/>
            </a:pPr>
            <a:r>
              <a:rPr lang="en-US" sz="1800" dirty="0"/>
              <a:t>Carrying a firearm</a:t>
            </a:r>
          </a:p>
          <a:p>
            <a:pPr lvl="1" eaLnBrk="1" hangingPunct="1">
              <a:lnSpc>
                <a:spcPct val="90000"/>
              </a:lnSpc>
              <a:defRPr/>
            </a:pPr>
            <a:r>
              <a:rPr lang="en-US" sz="1800" dirty="0"/>
              <a:t>Allowing unauthorized access</a:t>
            </a:r>
          </a:p>
          <a:p>
            <a:pPr lvl="1" eaLnBrk="1" hangingPunct="1">
              <a:lnSpc>
                <a:spcPct val="90000"/>
              </a:lnSpc>
              <a:defRPr/>
            </a:pPr>
            <a:r>
              <a:rPr lang="en-US" sz="1800" dirty="0"/>
              <a:t>Using, duplicating, or possessing keys without authorization</a:t>
            </a:r>
          </a:p>
          <a:p>
            <a:pPr lvl="1" eaLnBrk="1" hangingPunct="1">
              <a:lnSpc>
                <a:spcPct val="90000"/>
              </a:lnSpc>
              <a:defRPr/>
            </a:pPr>
            <a:r>
              <a:rPr lang="en-US" sz="1800" dirty="0"/>
              <a:t>Theft </a:t>
            </a:r>
          </a:p>
          <a:p>
            <a:pPr lvl="1" eaLnBrk="1" hangingPunct="1">
              <a:lnSpc>
                <a:spcPct val="90000"/>
              </a:lnSpc>
              <a:defRPr/>
            </a:pPr>
            <a:r>
              <a:rPr lang="en-US" sz="1800" dirty="0"/>
              <a:t>Vandalism </a:t>
            </a: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82133" y="457201"/>
            <a:ext cx="7704667" cy="1447799"/>
          </a:xfrm>
        </p:spPr>
        <p:txBody>
          <a:bodyPr/>
          <a:lstStyle/>
          <a:p>
            <a:pPr eaLnBrk="1" fontAlgn="auto" hangingPunct="1">
              <a:spcAft>
                <a:spcPts val="0"/>
              </a:spcAft>
              <a:defRPr/>
            </a:pPr>
            <a:r>
              <a:rPr lang="en-US" dirty="0"/>
              <a:t>WORKPLACE VIOLENCE</a:t>
            </a:r>
          </a:p>
        </p:txBody>
      </p:sp>
      <p:sp>
        <p:nvSpPr>
          <p:cNvPr id="37891" name="Rectangle 3"/>
          <p:cNvSpPr>
            <a:spLocks noGrp="1" noChangeArrowheads="1"/>
          </p:cNvSpPr>
          <p:nvPr>
            <p:ph idx="1"/>
          </p:nvPr>
        </p:nvSpPr>
        <p:spPr>
          <a:xfrm>
            <a:off x="609600" y="1600201"/>
            <a:ext cx="8534400" cy="3886200"/>
          </a:xfrm>
        </p:spPr>
        <p:txBody>
          <a:bodyPr/>
          <a:lstStyle/>
          <a:p>
            <a:pPr eaLnBrk="1" hangingPunct="1">
              <a:defRPr/>
            </a:pPr>
            <a:r>
              <a:rPr lang="en-US" b="0" dirty="0"/>
              <a:t>Any employee who has been threatened, is a victim of a violent act, witnesses or learns of threats or violent acts, should report such activity to ECHD Police or Human Resources immediately.</a:t>
            </a:r>
          </a:p>
          <a:p>
            <a:pPr eaLnBrk="1" hangingPunct="1">
              <a:defRPr/>
            </a:pPr>
            <a:r>
              <a:rPr lang="en-US" b="0" dirty="0"/>
              <a:t>May use Compliance boxes or Hotline at 1-800-805-1642. All calls may remain anonymous and confidential.</a:t>
            </a:r>
          </a:p>
          <a:p>
            <a:pPr eaLnBrk="1" hangingPunct="1">
              <a:defRPr/>
            </a:pPr>
            <a:r>
              <a:rPr lang="en-US" b="0" dirty="0"/>
              <a:t>In an emergency, call 2000.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136A7F-8703-4FA7-80B1-874F5E758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716B2278-BFC9-43BE-9620-278464A4A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537184" y="0"/>
            <a:ext cx="84177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tx2">
              <a:lumMod val="50000"/>
            </a:schemeClr>
          </a:solidFill>
          <a:ln>
            <a:noFill/>
          </a:ln>
        </p:spPr>
        <p:txBody>
          <a:bodyPr/>
          <a:lstStyle/>
          <a:p>
            <a:endParaRPr lang="en-US" dirty="0"/>
          </a:p>
        </p:txBody>
      </p:sp>
      <p:sp>
        <p:nvSpPr>
          <p:cNvPr id="12" name="Freeform 7">
            <a:extLst>
              <a:ext uri="{FF2B5EF4-FFF2-40B4-BE49-F238E27FC236}">
                <a16:creationId xmlns:a16="http://schemas.microsoft.com/office/drawing/2014/main" id="{E4CD00E4-F77A-49A5-A54B-A542D0DE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07393" y="0"/>
            <a:ext cx="8382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accent1"/>
          </a:solidFill>
          <a:ln>
            <a:noFill/>
          </a:ln>
        </p:spPr>
      </p:sp>
      <p:sp>
        <p:nvSpPr>
          <p:cNvPr id="14" name="Freeform 10">
            <a:extLst>
              <a:ext uri="{FF2B5EF4-FFF2-40B4-BE49-F238E27FC236}">
                <a16:creationId xmlns:a16="http://schemas.microsoft.com/office/drawing/2014/main" id="{17158038-9069-44CB-8794-762B5429B9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537184" y="5286375"/>
            <a:ext cx="1597819"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tx2">
              <a:lumMod val="25000"/>
              <a:alpha val="80000"/>
            </a:schemeClr>
          </a:solidFill>
          <a:ln>
            <a:noFill/>
          </a:ln>
        </p:spPr>
      </p:sp>
      <p:sp>
        <p:nvSpPr>
          <p:cNvPr id="16" name="Freeform: Shape 15">
            <a:extLst>
              <a:ext uri="{FF2B5EF4-FFF2-40B4-BE49-F238E27FC236}">
                <a16:creationId xmlns:a16="http://schemas.microsoft.com/office/drawing/2014/main" id="{045056AB-07D8-43D9-9343-AB85199AEA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07393" y="5238750"/>
            <a:ext cx="1271588" cy="1619250"/>
          </a:xfrm>
          <a:custGeom>
            <a:avLst/>
            <a:gdLst>
              <a:gd name="connsiteX0" fmla="*/ 0 w 1695450"/>
              <a:gd name="connsiteY0" fmla="*/ 0 h 1619250"/>
              <a:gd name="connsiteX1" fmla="*/ 10414 w 1695450"/>
              <a:gd name="connsiteY1" fmla="*/ 1623 h 1619250"/>
              <a:gd name="connsiteX2" fmla="*/ 9236 w 1695450"/>
              <a:gd name="connsiteY2" fmla="*/ 0 h 1619250"/>
              <a:gd name="connsiteX3" fmla="*/ 10475 w 1695450"/>
              <a:gd name="connsiteY3" fmla="*/ 1633 h 1619250"/>
              <a:gd name="connsiteX4" fmla="*/ 244475 w 1695450"/>
              <a:gd name="connsiteY4" fmla="*/ 38100 h 1619250"/>
              <a:gd name="connsiteX5" fmla="*/ 249238 w 1695450"/>
              <a:gd name="connsiteY5" fmla="*/ 38100 h 1619250"/>
              <a:gd name="connsiteX6" fmla="*/ 249238 w 1695450"/>
              <a:gd name="connsiteY6" fmla="*/ 42863 h 1619250"/>
              <a:gd name="connsiteX7" fmla="*/ 244475 w 1695450"/>
              <a:gd name="connsiteY7" fmla="*/ 42863 h 1619250"/>
              <a:gd name="connsiteX8" fmla="*/ 292100 w 1695450"/>
              <a:gd name="connsiteY8" fmla="*/ 95250 h 1619250"/>
              <a:gd name="connsiteX9" fmla="*/ 1695450 w 1695450"/>
              <a:gd name="connsiteY9" fmla="*/ 1619250 h 1619250"/>
              <a:gd name="connsiteX10" fmla="*/ 1237961 w 1695450"/>
              <a:gd name="connsiteY10" fmla="*/ 1619250 h 1619250"/>
              <a:gd name="connsiteX11" fmla="*/ 1228725 w 1695450"/>
              <a:gd name="connsiteY11" fmla="*/ 1619250 h 1619250"/>
              <a:gd name="connsiteX12" fmla="*/ 1183986 w 1695450"/>
              <a:gd name="connsiteY12" fmla="*/ 1619250 h 1619250"/>
              <a:gd name="connsiteX13" fmla="*/ 210255 w 1695450"/>
              <a:gd name="connsiteY13" fmla="*/ 277080 h 1619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95450" h="1619250">
                <a:moveTo>
                  <a:pt x="0" y="0"/>
                </a:moveTo>
                <a:lnTo>
                  <a:pt x="10414" y="1623"/>
                </a:lnTo>
                <a:lnTo>
                  <a:pt x="9236" y="0"/>
                </a:lnTo>
                <a:lnTo>
                  <a:pt x="10475" y="1633"/>
                </a:lnTo>
                <a:lnTo>
                  <a:pt x="244475" y="38100"/>
                </a:lnTo>
                <a:lnTo>
                  <a:pt x="249238" y="38100"/>
                </a:lnTo>
                <a:lnTo>
                  <a:pt x="249238" y="42863"/>
                </a:lnTo>
                <a:lnTo>
                  <a:pt x="244475" y="42863"/>
                </a:lnTo>
                <a:lnTo>
                  <a:pt x="292100" y="95250"/>
                </a:lnTo>
                <a:lnTo>
                  <a:pt x="1695450" y="1619250"/>
                </a:lnTo>
                <a:lnTo>
                  <a:pt x="1237961" y="1619250"/>
                </a:lnTo>
                <a:lnTo>
                  <a:pt x="1228725" y="1619250"/>
                </a:lnTo>
                <a:lnTo>
                  <a:pt x="1183986" y="1619250"/>
                </a:lnTo>
                <a:lnTo>
                  <a:pt x="210255" y="277080"/>
                </a:lnTo>
                <a:close/>
              </a:path>
            </a:pathLst>
          </a:custGeom>
          <a:solidFill>
            <a:schemeClr val="accent1">
              <a:lumMod val="75000"/>
              <a:alpha val="80000"/>
            </a:schemeClr>
          </a:solidFill>
          <a:ln>
            <a:noFill/>
          </a:ln>
        </p:spPr>
      </p:sp>
      <p:sp>
        <p:nvSpPr>
          <p:cNvPr id="3" name="Title 2"/>
          <p:cNvSpPr>
            <a:spLocks noGrp="1"/>
          </p:cNvSpPr>
          <p:nvPr>
            <p:ph type="title"/>
          </p:nvPr>
        </p:nvSpPr>
        <p:spPr>
          <a:xfrm>
            <a:off x="6256432" y="1023257"/>
            <a:ext cx="2426312" cy="4767943"/>
          </a:xfrm>
          <a:effectLst/>
        </p:spPr>
        <p:txBody>
          <a:bodyPr anchor="ctr">
            <a:normAutofit/>
          </a:bodyPr>
          <a:lstStyle/>
          <a:p>
            <a:pPr algn="l">
              <a:lnSpc>
                <a:spcPct val="90000"/>
              </a:lnSpc>
            </a:pPr>
            <a:r>
              <a:rPr lang="en-US" sz="3100" dirty="0"/>
              <a:t>Workplace safety begins with realizing that “it </a:t>
            </a:r>
            <a:r>
              <a:rPr lang="en-US" sz="3100" u="sng" dirty="0"/>
              <a:t>CAN</a:t>
            </a:r>
            <a:r>
              <a:rPr lang="en-US" sz="3100" dirty="0"/>
              <a:t> happen here”</a:t>
            </a:r>
            <a:br>
              <a:rPr lang="en-US" sz="3100" dirty="0"/>
            </a:br>
            <a:br>
              <a:rPr lang="en-US" sz="3100" dirty="0"/>
            </a:br>
            <a:r>
              <a:rPr lang="en-US" sz="3100" dirty="0"/>
              <a:t>PREPARE NOW</a:t>
            </a:r>
          </a:p>
        </p:txBody>
      </p:sp>
      <p:sp>
        <p:nvSpPr>
          <p:cNvPr id="18" name="Freeform: Shape 17">
            <a:extLst>
              <a:ext uri="{FF2B5EF4-FFF2-40B4-BE49-F238E27FC236}">
                <a16:creationId xmlns:a16="http://schemas.microsoft.com/office/drawing/2014/main" id="{E83D8662-D21C-4B0A-A8A5-EA1E5DEBC5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7538" cy="6858001"/>
          </a:xfrm>
          <a:custGeom>
            <a:avLst/>
            <a:gdLst>
              <a:gd name="connsiteX0" fmla="*/ 0 w 8143384"/>
              <a:gd name="connsiteY0" fmla="*/ 0 h 6858001"/>
              <a:gd name="connsiteX1" fmla="*/ 3861881 w 8143384"/>
              <a:gd name="connsiteY1" fmla="*/ 0 h 6858001"/>
              <a:gd name="connsiteX2" fmla="*/ 3861881 w 8143384"/>
              <a:gd name="connsiteY2" fmla="*/ 1 h 6858001"/>
              <a:gd name="connsiteX3" fmla="*/ 6963565 w 8143384"/>
              <a:gd name="connsiteY3" fmla="*/ 1 h 6858001"/>
              <a:gd name="connsiteX4" fmla="*/ 6963565 w 8143384"/>
              <a:gd name="connsiteY4" fmla="*/ 0 h 6858001"/>
              <a:gd name="connsiteX5" fmla="*/ 7841583 w 8143384"/>
              <a:gd name="connsiteY5" fmla="*/ 0 h 6858001"/>
              <a:gd name="connsiteX6" fmla="*/ 6994625 w 8143384"/>
              <a:gd name="connsiteY6" fmla="*/ 5258645 h 6858001"/>
              <a:gd name="connsiteX7" fmla="*/ 6994625 w 8143384"/>
              <a:gd name="connsiteY7" fmla="*/ 5263939 h 6858001"/>
              <a:gd name="connsiteX8" fmla="*/ 8143384 w 8143384"/>
              <a:gd name="connsiteY8" fmla="*/ 6858001 h 6858001"/>
              <a:gd name="connsiteX9" fmla="*/ 6994625 w 8143384"/>
              <a:gd name="connsiteY9" fmla="*/ 6858001 h 6858001"/>
              <a:gd name="connsiteX10" fmla="*/ 6643195 w 8143384"/>
              <a:gd name="connsiteY10" fmla="*/ 6858001 h 6858001"/>
              <a:gd name="connsiteX11" fmla="*/ 3861881 w 8143384"/>
              <a:gd name="connsiteY11" fmla="*/ 6858001 h 6858001"/>
              <a:gd name="connsiteX12" fmla="*/ 3739675 w 8143384"/>
              <a:gd name="connsiteY12" fmla="*/ 6858001 h 6858001"/>
              <a:gd name="connsiteX13" fmla="*/ 0 w 8143384"/>
              <a:gd name="connsiteY13"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143384" h="6858001">
                <a:moveTo>
                  <a:pt x="0" y="0"/>
                </a:moveTo>
                <a:lnTo>
                  <a:pt x="3861881" y="0"/>
                </a:lnTo>
                <a:lnTo>
                  <a:pt x="3861881" y="1"/>
                </a:lnTo>
                <a:lnTo>
                  <a:pt x="6963565" y="1"/>
                </a:lnTo>
                <a:lnTo>
                  <a:pt x="6963565" y="0"/>
                </a:lnTo>
                <a:lnTo>
                  <a:pt x="7841583" y="0"/>
                </a:lnTo>
                <a:lnTo>
                  <a:pt x="6994625" y="5258645"/>
                </a:lnTo>
                <a:lnTo>
                  <a:pt x="6994625" y="5263939"/>
                </a:lnTo>
                <a:lnTo>
                  <a:pt x="8143384" y="6858001"/>
                </a:lnTo>
                <a:lnTo>
                  <a:pt x="6994625" y="6858001"/>
                </a:lnTo>
                <a:lnTo>
                  <a:pt x="6643195" y="6858001"/>
                </a:lnTo>
                <a:lnTo>
                  <a:pt x="3861881" y="6858001"/>
                </a:lnTo>
                <a:lnTo>
                  <a:pt x="3739675" y="6858001"/>
                </a:lnTo>
                <a:lnTo>
                  <a:pt x="0" y="6858001"/>
                </a:lnTo>
                <a:close/>
              </a:path>
            </a:pathLst>
          </a:custGeom>
          <a:solidFill>
            <a:schemeClr val="bg1">
              <a:lumMod val="75000"/>
              <a:lumOff val="2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Content Placeholder 1"/>
          <p:cNvSpPr>
            <a:spLocks noGrp="1"/>
          </p:cNvSpPr>
          <p:nvPr>
            <p:ph idx="1"/>
          </p:nvPr>
        </p:nvSpPr>
        <p:spPr>
          <a:xfrm>
            <a:off x="357806" y="914400"/>
            <a:ext cx="4979354" cy="4767944"/>
          </a:xfrm>
        </p:spPr>
        <p:txBody>
          <a:bodyPr anchor="ctr">
            <a:normAutofit/>
          </a:bodyPr>
          <a:lstStyle/>
          <a:p>
            <a:r>
              <a:rPr lang="en-US" sz="2000" dirty="0"/>
              <a:t>The 9/11 commission concluded that our "most important failure was one of imagination." We simply couldn't imagine something of that magnitude actually happening, and thus didn't take the necessary preventive steps.</a:t>
            </a:r>
          </a:p>
          <a:p>
            <a:r>
              <a:rPr lang="en-US" sz="2000" dirty="0"/>
              <a:t>Survivors of workplace rampages almost always say afterward that they couldn't have imagined that an odd coworker could be lethal. People tend to see and hear what they want to see and hear.</a:t>
            </a:r>
          </a:p>
          <a:p>
            <a:endParaRPr lang="en-US" sz="1700" dirty="0"/>
          </a:p>
        </p:txBody>
      </p:sp>
    </p:spTree>
    <p:extLst>
      <p:ext uri="{BB962C8B-B14F-4D97-AF65-F5344CB8AC3E}">
        <p14:creationId xmlns:p14="http://schemas.microsoft.com/office/powerpoint/2010/main" val="2492980764"/>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8F632A6733DA488DDB4AF0D417467D" ma:contentTypeVersion="6" ma:contentTypeDescription="Create a new document." ma:contentTypeScope="" ma:versionID="f4940129ee21c10ff077a3710499ae15">
  <xsd:schema xmlns:xsd="http://www.w3.org/2001/XMLSchema" xmlns:xs="http://www.w3.org/2001/XMLSchema" xmlns:p="http://schemas.microsoft.com/office/2006/metadata/properties" xmlns:ns2="8dc2d4cf-f171-4881-99e1-52ad78bc9efb" targetNamespace="http://schemas.microsoft.com/office/2006/metadata/properties" ma:root="true" ma:fieldsID="e739235c1b3bf58e9786e1424a898f02" ns2:_="">
    <xsd:import namespace="8dc2d4cf-f171-4881-99e1-52ad78bc9efb"/>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c2d4cf-f171-4881-99e1-52ad78bc9efb" elementFormDefault="qualified">
    <xsd:import namespace="http://schemas.microsoft.com/office/2006/documentManagement/types"/>
    <xsd:import namespace="http://schemas.microsoft.com/office/infopath/2007/PartnerControls"/>
    <xsd:element name="_dlc_DocId" ma:index="2" nillable="true" ma:displayName="Document ID Value" ma:description="The value of the document ID assigned to this item." ma:internalName="_dlc_DocId" ma:readOnly="true">
      <xsd:simpleType>
        <xsd:restriction base="dms:Text"/>
      </xsd:simpleType>
    </xsd:element>
    <xsd:element name="_dlc_DocIdUrl" ma:index="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Project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pc="http://schemas.microsoft.com/office/infopath/2007/PartnerControls" xmlns:xsi="http://www.w3.org/2001/XMLSchema-instance">
  <documentManagement>
    <_dlc_DocIdUrl xmlns="8dc2d4cf-f171-4881-99e1-52ad78bc9efb">
      <Url>https://echdo365.sharepoint.com/Department/SD/_layouts/15/DocIdRedir.aspx?ID=NWJV4TJZ3HMP-653-198</Url>
      <Description>NWJV4TJZ3HMP-653-198</Description>
    </_dlc_DocIdUrl>
    <_dlc_DocId xmlns="8dc2d4cf-f171-4881-99e1-52ad78bc9efb">NWJV4TJZ3HMP-653-198</_dlc_DocId>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4B9E3F-16B3-41B5-B537-75C9378897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c2d4cf-f171-4881-99e1-52ad78bc9e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2ACEC6-39AA-45B5-830B-DC34B1501EAA}">
  <ds:schemaRefs>
    <ds:schemaRef ds:uri="http://schemas.microsoft.com/sharepoint/events"/>
  </ds:schemaRefs>
</ds:datastoreItem>
</file>

<file path=customXml/itemProps3.xml><?xml version="1.0" encoding="utf-8"?>
<ds:datastoreItem xmlns:ds="http://schemas.openxmlformats.org/officeDocument/2006/customXml" ds:itemID="{FA97BCB8-9BBB-407C-B58F-847314CF4267}">
  <ds:schemaRefs>
    <ds:schemaRef ds:uri="http://purl.org/dc/terms/"/>
    <ds:schemaRef ds:uri="http://schemas.microsoft.com/office/2006/documentManagement/types"/>
    <ds:schemaRef ds:uri="http://www.w3.org/XML/1998/namespace"/>
    <ds:schemaRef ds:uri="http://purl.org/dc/dcmitype/"/>
    <ds:schemaRef ds:uri="8dc2d4cf-f171-4881-99e1-52ad78bc9efb"/>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4.xml><?xml version="1.0" encoding="utf-8"?>
<ds:datastoreItem xmlns:ds="http://schemas.openxmlformats.org/officeDocument/2006/customXml" ds:itemID="{6EC6BF4E-85A3-4E87-BEC8-57652847F6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Parallax</Template>
  <TotalTime>27</TotalTime>
  <Words>441</Words>
  <Application>Microsoft Office PowerPoint</Application>
  <PresentationFormat>On-screen Show (4:3)</PresentationFormat>
  <Paragraphs>79</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Corbel</vt:lpstr>
      <vt:lpstr>Franklin Gothic Medium</vt:lpstr>
      <vt:lpstr>Times New Roman</vt:lpstr>
      <vt:lpstr>Wingdings</vt:lpstr>
      <vt:lpstr>Parallax</vt:lpstr>
      <vt:lpstr>Police and Security  </vt:lpstr>
      <vt:lpstr>PowerPoint Presentation</vt:lpstr>
      <vt:lpstr>Calls for Service</vt:lpstr>
      <vt:lpstr>POLICE/SECURITY/SAFETY INCIDENT REPORTS  </vt:lpstr>
      <vt:lpstr>IDENTIFICATION BADGES</vt:lpstr>
      <vt:lpstr>WORKPLACE VIOLENCE</vt:lpstr>
      <vt:lpstr>WORKPLACE VIOLENCE</vt:lpstr>
      <vt:lpstr>WORKPLACE VIOLENCE</vt:lpstr>
      <vt:lpstr>Workplace safety begins with realizing that “it CAN happen here”  PREPARE NOW</vt:lpstr>
      <vt:lpstr>Active Shooter</vt:lpstr>
      <vt:lpstr>Key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dc:title>
  <dc:creator>Priscilla Martinez</dc:creator>
  <cp:lastModifiedBy>Sara Smith Mallory</cp:lastModifiedBy>
  <cp:revision>4</cp:revision>
  <dcterms:created xsi:type="dcterms:W3CDTF">2021-04-23T15:11:08Z</dcterms:created>
  <dcterms:modified xsi:type="dcterms:W3CDTF">2023-05-24T13:49:45Z</dcterms:modified>
</cp:coreProperties>
</file>